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8" r:id="rId5"/>
    <p:sldId id="259" r:id="rId6"/>
    <p:sldId id="263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14437-E548-4EDC-979D-0A419FAA6EB0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7F362-5F3D-4676-ADA6-F508A2812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0A54F-6194-4EF9-8F22-3B3A319BA1E9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75335-9011-4BEB-8253-197DA6335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F269-0603-4291-9EF9-39123DA9CFE3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AAB55-7FB4-44AD-8A87-B5131F284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AD080-9CDA-4762-AA7B-A2484492BFFA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AD06F-613E-4EF7-8A58-8B5AA0851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CDE84-3DE6-4FF1-8300-AAC40F108156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D80-AC03-4B06-A877-B167E727F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9EEE3-869F-42B9-A494-EDE9E83C3552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6A21C-8451-4339-9F04-512017AAF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5A170-A771-41F0-8D06-1577C60EE4F3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05B-0C4D-479F-B2D5-BEC42C253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701F-7EE1-4006-B549-AFEB7F4DF016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EA83-002F-4A5F-82E2-F02ED7BA6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38FB5-51BB-42DD-BAB2-2EB56B7FB105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B4F00-71F4-4016-96F2-0506CB4FE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9A8E5-2DC7-4F4E-8F1F-E877257119A2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8C6F-470A-40B9-97CB-06BF8BD69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2505E-18B7-4A25-81E4-70DA5EB96825}" type="datetimeFigureOut">
              <a:rPr lang="ru-RU"/>
              <a:pPr>
                <a:defRPr/>
              </a:pPr>
              <a:t>23.09.2016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AC0A1-6421-4262-AA75-760A36A0C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357188"/>
            <a:ext cx="9144000" cy="6500812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100"/>
            <a:ext cx="1200150" cy="215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44824"/>
            <a:ext cx="8572560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Вероятностный  (содержательный) подход</a:t>
            </a:r>
          </a:p>
          <a:p>
            <a:pPr algn="ctr">
              <a:defRPr/>
            </a:pPr>
            <a:r>
              <a: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к  измерению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188" y="549275"/>
            <a:ext cx="8064500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b="1" dirty="0"/>
              <a:t>Для равновероятных событий расчетная формула количества информации имеет вид:</a:t>
            </a:r>
          </a:p>
          <a:p>
            <a:pPr marL="342900" indent="-342900" algn="ctr">
              <a:defRPr/>
            </a:pPr>
            <a:r>
              <a:rPr lang="ru-RU" sz="1600" b="1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N</a:t>
            </a:r>
            <a:r>
              <a:rPr lang="ru-RU" sz="4000" b="1" dirty="0">
                <a:solidFill>
                  <a:srgbClr val="0000FF"/>
                </a:solidFill>
              </a:rPr>
              <a:t>=2</a:t>
            </a:r>
            <a:r>
              <a:rPr lang="en-US" sz="4000" b="1" baseline="30000" dirty="0">
                <a:solidFill>
                  <a:srgbClr val="0000FF"/>
                </a:solidFill>
              </a:rPr>
              <a:t>I</a:t>
            </a:r>
            <a:r>
              <a:rPr lang="ru-RU" sz="4000" dirty="0">
                <a:solidFill>
                  <a:srgbClr val="0000FF"/>
                </a:solidFill>
              </a:rPr>
              <a:t>     </a:t>
            </a:r>
            <a:r>
              <a:rPr lang="ru-RU" sz="4000" dirty="0"/>
              <a:t>или     </a:t>
            </a:r>
            <a:r>
              <a:rPr lang="en-US" sz="4000" b="1" dirty="0">
                <a:solidFill>
                  <a:srgbClr val="0000FF"/>
                </a:solidFill>
              </a:rPr>
              <a:t>I</a:t>
            </a:r>
            <a:r>
              <a:rPr lang="ru-RU" sz="4000" b="1" dirty="0">
                <a:solidFill>
                  <a:srgbClr val="0000FF"/>
                </a:solidFill>
              </a:rPr>
              <a:t> =</a:t>
            </a:r>
            <a:r>
              <a:rPr lang="en-US" sz="4000" b="1" dirty="0">
                <a:solidFill>
                  <a:srgbClr val="0000FF"/>
                </a:solidFill>
              </a:rPr>
              <a:t>log</a:t>
            </a:r>
            <a:r>
              <a:rPr lang="ru-RU" sz="4000" b="1" baseline="-25000" dirty="0">
                <a:solidFill>
                  <a:srgbClr val="0000FF"/>
                </a:solidFill>
              </a:rPr>
              <a:t>2</a:t>
            </a:r>
            <a:r>
              <a:rPr lang="ru-RU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>
                <a:solidFill>
                  <a:srgbClr val="0000FF"/>
                </a:solidFill>
              </a:rPr>
              <a:t>N</a:t>
            </a:r>
            <a:endParaRPr lang="ru-RU" sz="4000" b="1" dirty="0">
              <a:solidFill>
                <a:srgbClr val="0000FF"/>
              </a:solidFill>
            </a:endParaRPr>
          </a:p>
          <a:p>
            <a:pPr marL="342900" indent="-342900">
              <a:defRPr/>
            </a:pPr>
            <a:r>
              <a:rPr lang="en-US" b="1" dirty="0"/>
              <a:t> </a:t>
            </a:r>
            <a:r>
              <a:rPr lang="ru-RU" b="1" dirty="0"/>
              <a:t>(формула оценки сообщений предложена в 1928 году Р. Хартли).  </a:t>
            </a:r>
          </a:p>
          <a:p>
            <a:pPr>
              <a:defRPr/>
            </a:pPr>
            <a:r>
              <a:rPr lang="ru-RU" b="1" dirty="0"/>
              <a:t> </a:t>
            </a:r>
          </a:p>
          <a:p>
            <a:pPr>
              <a:defRPr/>
            </a:pPr>
            <a:r>
              <a:rPr lang="ru-RU" b="1" dirty="0"/>
              <a:t>2. </a:t>
            </a:r>
            <a:r>
              <a:rPr lang="ru-RU" sz="2400" b="1" dirty="0"/>
              <a:t>Иногда </a:t>
            </a:r>
            <a:r>
              <a:rPr lang="ru-RU" sz="2400" b="1" dirty="0">
                <a:solidFill>
                  <a:srgbClr val="C00000"/>
                </a:solidFill>
              </a:rPr>
              <a:t>формула Хартли </a:t>
            </a:r>
            <a:r>
              <a:rPr lang="ru-RU" sz="2400" b="1" dirty="0"/>
              <a:t>записывается иначе.  Так как наступление каждого из </a:t>
            </a:r>
            <a:r>
              <a:rPr lang="en-US" sz="2400" b="1" dirty="0"/>
              <a:t>N </a:t>
            </a:r>
            <a:r>
              <a:rPr lang="ru-RU" sz="2400" b="1" dirty="0"/>
              <a:t>возможных событий имеет одинаковую вероятность</a:t>
            </a:r>
          </a:p>
          <a:p>
            <a:pPr>
              <a:defRPr/>
            </a:pPr>
            <a:endParaRPr lang="ru-RU" sz="2400" b="1" dirty="0"/>
          </a:p>
          <a:p>
            <a:pPr algn="ctr">
              <a:defRPr/>
            </a:pPr>
            <a:r>
              <a:rPr lang="ru-RU" b="1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P</a:t>
            </a:r>
            <a:r>
              <a:rPr lang="ru-RU" sz="4000" b="1" dirty="0">
                <a:solidFill>
                  <a:srgbClr val="0000FF"/>
                </a:solidFill>
              </a:rPr>
              <a:t>=1/</a:t>
            </a:r>
            <a:r>
              <a:rPr lang="en-US" sz="4000" b="1" dirty="0">
                <a:solidFill>
                  <a:srgbClr val="0000FF"/>
                </a:solidFill>
              </a:rPr>
              <a:t>N</a:t>
            </a:r>
            <a:r>
              <a:rPr lang="ru-RU" sz="2800" b="1" dirty="0"/>
              <a:t>, то </a:t>
            </a:r>
            <a:r>
              <a:rPr lang="en-US" sz="4000" b="1" dirty="0">
                <a:solidFill>
                  <a:srgbClr val="0000FF"/>
                </a:solidFill>
              </a:rPr>
              <a:t>N</a:t>
            </a:r>
            <a:r>
              <a:rPr lang="ru-RU" sz="4000" b="1" dirty="0">
                <a:solidFill>
                  <a:srgbClr val="0000FF"/>
                </a:solidFill>
              </a:rPr>
              <a:t> = 1/</a:t>
            </a:r>
            <a:r>
              <a:rPr lang="en-US" sz="4000" b="1" dirty="0">
                <a:solidFill>
                  <a:srgbClr val="0000FF"/>
                </a:solidFill>
              </a:rPr>
              <a:t>P</a:t>
            </a:r>
            <a:r>
              <a:rPr lang="ru-RU" sz="4000" b="1" dirty="0">
                <a:solidFill>
                  <a:srgbClr val="0000FF"/>
                </a:solidFill>
              </a:rPr>
              <a:t> </a:t>
            </a:r>
          </a:p>
          <a:p>
            <a:pPr algn="ctr">
              <a:defRPr/>
            </a:pPr>
            <a:endParaRPr lang="ru-RU" sz="2800" b="1" dirty="0"/>
          </a:p>
          <a:p>
            <a:pPr algn="ctr">
              <a:defRPr/>
            </a:pPr>
            <a:r>
              <a:rPr lang="ru-RU" sz="2800" b="1" dirty="0"/>
              <a:t>и формула имеет вид: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00FF"/>
                </a:solidFill>
              </a:rPr>
              <a:t>I</a:t>
            </a:r>
            <a:r>
              <a:rPr lang="ru-RU" sz="4000" b="1" dirty="0">
                <a:solidFill>
                  <a:srgbClr val="0000FF"/>
                </a:solidFill>
              </a:rPr>
              <a:t> =</a:t>
            </a:r>
            <a:r>
              <a:rPr lang="en-US" sz="4000" b="1" dirty="0">
                <a:solidFill>
                  <a:srgbClr val="0000FF"/>
                </a:solidFill>
              </a:rPr>
              <a:t>log</a:t>
            </a:r>
            <a:r>
              <a:rPr lang="ru-RU" sz="4000" b="1" baseline="-25000" dirty="0">
                <a:solidFill>
                  <a:srgbClr val="0000FF"/>
                </a:solidFill>
              </a:rPr>
              <a:t>2 </a:t>
            </a:r>
            <a:r>
              <a:rPr lang="ru-RU" sz="4000" b="1" dirty="0">
                <a:solidFill>
                  <a:srgbClr val="0000FF"/>
                </a:solidFill>
              </a:rPr>
              <a:t>(1/</a:t>
            </a:r>
            <a:r>
              <a:rPr lang="en-US" sz="4000" b="1" dirty="0">
                <a:solidFill>
                  <a:srgbClr val="0000FF"/>
                </a:solidFill>
              </a:rPr>
              <a:t>P</a:t>
            </a:r>
            <a:r>
              <a:rPr lang="ru-RU" sz="4000" b="1" dirty="0">
                <a:solidFill>
                  <a:srgbClr val="0000FF"/>
                </a:solidFill>
              </a:rPr>
              <a:t>)= - </a:t>
            </a:r>
            <a:r>
              <a:rPr lang="en-US" sz="4000" b="1" dirty="0">
                <a:solidFill>
                  <a:srgbClr val="0000FF"/>
                </a:solidFill>
              </a:rPr>
              <a:t>log</a:t>
            </a:r>
            <a:r>
              <a:rPr lang="ru-RU" sz="4000" b="1" baseline="-25000" dirty="0">
                <a:solidFill>
                  <a:srgbClr val="0000FF"/>
                </a:solidFill>
              </a:rPr>
              <a:t>2</a:t>
            </a:r>
            <a:r>
              <a:rPr lang="ru-RU" sz="4000" b="1" dirty="0">
                <a:solidFill>
                  <a:srgbClr val="0000FF"/>
                </a:solidFill>
              </a:rPr>
              <a:t> (</a:t>
            </a:r>
            <a:r>
              <a:rPr lang="en-US" sz="4000" b="1" dirty="0">
                <a:solidFill>
                  <a:srgbClr val="0000FF"/>
                </a:solidFill>
              </a:rPr>
              <a:t>P</a:t>
            </a:r>
            <a:r>
              <a:rPr lang="ru-RU" sz="4000" b="1" dirty="0">
                <a:solidFill>
                  <a:srgbClr val="0000FF"/>
                </a:solidFill>
              </a:rPr>
              <a:t>)</a:t>
            </a:r>
          </a:p>
          <a:p>
            <a:pPr>
              <a:defRPr/>
            </a:pPr>
            <a:r>
              <a:rPr lang="ru-RU" b="1" dirty="0"/>
              <a:t> 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95288" y="1052513"/>
            <a:ext cx="8208962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u="sng" dirty="0"/>
              <a:t>Задача 1</a:t>
            </a:r>
            <a:r>
              <a:rPr lang="ru-RU" dirty="0"/>
              <a:t>. В барабане для розыгрыша лотереи находится 32 шара. Сколько информации содержит сообщение о первом выпавшем номере (например, выпал номер 15)?</a:t>
            </a:r>
          </a:p>
          <a:p>
            <a:r>
              <a:rPr lang="ru-RU" b="1" i="1" u="sng" dirty="0"/>
              <a:t>Задача 2.</a:t>
            </a:r>
            <a:r>
              <a:rPr lang="ru-RU" dirty="0"/>
              <a:t> Группа школьников пришла в бассейн, в котором 4 дорожки для плавания. Тренер сообщил, что группа будет плавать на дорожке номер 3. Сколько информации получили школьники из этого сообщения? </a:t>
            </a:r>
          </a:p>
          <a:p>
            <a:r>
              <a:rPr lang="ru-RU" b="1" i="1" u="sng" dirty="0"/>
              <a:t>Задача 3.</a:t>
            </a:r>
            <a:r>
              <a:rPr lang="ru-RU" dirty="0"/>
              <a:t>  В корзине лежат 8 шаров. Все шары разного цвета. Сколько информации несет сообщение о том, что из корзины достали красный шар? </a:t>
            </a:r>
          </a:p>
          <a:p>
            <a:r>
              <a:rPr lang="ru-RU" b="1" i="1" u="sng" dirty="0"/>
              <a:t>Задача 4.</a:t>
            </a:r>
            <a:r>
              <a:rPr lang="ru-RU" dirty="0"/>
              <a:t>   Была получена телеграмма: «Встречайте, вагон 7». Известно, что в составе поезда 16 вагонов. Какое количество информации было получено?</a:t>
            </a:r>
          </a:p>
          <a:p>
            <a:r>
              <a:rPr lang="ru-RU" b="1" i="1" u="sng" dirty="0"/>
              <a:t>Задача 5</a:t>
            </a:r>
            <a:r>
              <a:rPr lang="ru-RU" dirty="0"/>
              <a:t>. При угадывании целого числа в некотором диапазоне было получено 6 бит информации. Сколько чисел содержит этот диапазон?</a:t>
            </a:r>
          </a:p>
          <a:p>
            <a:r>
              <a:rPr lang="ru-RU" b="1" i="1" u="sng" dirty="0"/>
              <a:t>Задача 6</a:t>
            </a:r>
            <a:r>
              <a:rPr lang="ru-RU" dirty="0"/>
              <a:t>. Сообщение о том, что ваш друг живет на 10 этаже, несет 4 бита информации. Сколько этажей в доме?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54868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Задачи на равновероятные события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395288" y="765175"/>
            <a:ext cx="82804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 </a:t>
            </a:r>
            <a:r>
              <a:rPr lang="ru-RU" sz="2400" b="1" dirty="0"/>
              <a:t>3. </a:t>
            </a:r>
            <a:r>
              <a:rPr lang="ru-RU" sz="2000" dirty="0"/>
              <a:t>Существуют множества ситуаций, когда возможные события имеют различные вероятности реализации.</a:t>
            </a:r>
          </a:p>
          <a:p>
            <a:r>
              <a:rPr lang="ru-RU" sz="2000" dirty="0"/>
              <a:t>Формулу для вычисления количества информации в случае </a:t>
            </a:r>
            <a:r>
              <a:rPr lang="ru-RU" sz="2000" dirty="0">
                <a:solidFill>
                  <a:srgbClr val="0000FF"/>
                </a:solidFill>
              </a:rPr>
              <a:t>различных вероятностей событий предложил К.Шеннон</a:t>
            </a:r>
            <a:r>
              <a:rPr lang="ru-RU" sz="2000" dirty="0"/>
              <a:t> в 1948 году.</a:t>
            </a:r>
          </a:p>
          <a:p>
            <a:r>
              <a:rPr lang="ru-RU" sz="2000" dirty="0"/>
              <a:t> В этом случае количество информации определяется по формуле: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  <a:p>
            <a:r>
              <a:rPr lang="ru-RU" sz="2400" b="1" dirty="0" smtClean="0"/>
              <a:t>где </a:t>
            </a:r>
            <a:r>
              <a:rPr lang="en-US" sz="2400" b="1" dirty="0"/>
              <a:t>I</a:t>
            </a:r>
            <a:r>
              <a:rPr lang="ru-RU" sz="2400" b="1" dirty="0"/>
              <a:t> –</a:t>
            </a:r>
            <a:r>
              <a:rPr lang="ru-RU" sz="2400" dirty="0"/>
              <a:t>количество информации, </a:t>
            </a:r>
            <a:r>
              <a:rPr lang="en-US" sz="2400" b="1" dirty="0"/>
              <a:t>N</a:t>
            </a:r>
            <a:r>
              <a:rPr lang="ru-RU" sz="2400" dirty="0"/>
              <a:t> –количество возможных событий, </a:t>
            </a:r>
            <a:r>
              <a:rPr lang="en-US" sz="2400" b="1" dirty="0"/>
              <a:t>p</a:t>
            </a:r>
            <a:r>
              <a:rPr lang="en-US" sz="2400" b="1" baseline="-25000" dirty="0"/>
              <a:t>i</a:t>
            </a:r>
            <a:r>
              <a:rPr lang="en-US" sz="2400" baseline="-25000" dirty="0"/>
              <a:t> </a:t>
            </a:r>
            <a:r>
              <a:rPr lang="ru-RU" sz="2400" dirty="0"/>
              <a:t>–вероятности отдельных событий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i="1" dirty="0"/>
              <a:t>Если </a:t>
            </a:r>
            <a:r>
              <a:rPr lang="en-US" sz="2400" b="1" i="1" dirty="0"/>
              <a:t>N</a:t>
            </a:r>
            <a:r>
              <a:rPr lang="ru-RU" sz="2400" i="1" dirty="0"/>
              <a:t> –это общее число возможных исходов какого-то процесса, и из них интересующее нас событие может произойти </a:t>
            </a:r>
            <a:r>
              <a:rPr lang="ru-RU" sz="2400" b="1" i="1" dirty="0"/>
              <a:t>К</a:t>
            </a:r>
            <a:r>
              <a:rPr lang="ru-RU" sz="2400" i="1" dirty="0"/>
              <a:t> раз, то вероятность этого события равна</a:t>
            </a:r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3200" b="1" dirty="0" err="1" smtClean="0">
                <a:solidFill>
                  <a:srgbClr val="0000FF"/>
                </a:solidFill>
              </a:rPr>
              <a:t>р=К</a:t>
            </a:r>
            <a:r>
              <a:rPr lang="ru-RU" sz="3200" b="1" dirty="0" smtClean="0">
                <a:solidFill>
                  <a:srgbClr val="0000FF"/>
                </a:solidFill>
              </a:rPr>
              <a:t>/</a:t>
            </a:r>
            <a:r>
              <a:rPr lang="en-US" sz="3200" b="1" dirty="0">
                <a:solidFill>
                  <a:srgbClr val="0000FF"/>
                </a:solidFill>
              </a:rPr>
              <a:t>N</a:t>
            </a:r>
            <a:endParaRPr lang="ru-RU" sz="2400" dirty="0">
              <a:solidFill>
                <a:srgbClr val="0000FF"/>
              </a:solidFill>
            </a:endParaRPr>
          </a:p>
          <a:p>
            <a:endParaRPr lang="ru-RU" b="1" dirty="0"/>
          </a:p>
          <a:p>
            <a:endParaRPr lang="ru-RU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92896"/>
            <a:ext cx="3240360" cy="1037516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68313" y="836613"/>
            <a:ext cx="8135937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Пример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</a:rPr>
              <a:t>1:</a:t>
            </a:r>
            <a:endParaRPr lang="ru-RU" sz="2800" b="1" dirty="0">
              <a:solidFill>
                <a:srgbClr val="0000FF"/>
              </a:solidFill>
            </a:endParaRPr>
          </a:p>
          <a:p>
            <a:r>
              <a:rPr lang="ru-RU" sz="2000" b="1" dirty="0"/>
              <a:t>Пусть при бросании несимметричной четырехгранной пирамидки вероятности отдельных событий будут равны:</a:t>
            </a:r>
          </a:p>
          <a:p>
            <a:r>
              <a:rPr lang="en-US" sz="2000" dirty="0"/>
              <a:t>P</a:t>
            </a:r>
            <a:r>
              <a:rPr lang="en-US" sz="2000" baseline="-25000" dirty="0"/>
              <a:t>1 </a:t>
            </a:r>
            <a:r>
              <a:rPr lang="en-US" sz="2000" dirty="0"/>
              <a:t>=1/2</a:t>
            </a:r>
            <a:r>
              <a:rPr lang="ru-RU" sz="2000" dirty="0"/>
              <a:t> ; </a:t>
            </a:r>
            <a:r>
              <a:rPr lang="en-US" sz="2000" dirty="0"/>
              <a:t>P</a:t>
            </a:r>
            <a:r>
              <a:rPr lang="en-US" sz="2000" baseline="-25000" dirty="0"/>
              <a:t>2 </a:t>
            </a:r>
            <a:r>
              <a:rPr lang="en-US" sz="2000" dirty="0"/>
              <a:t>=1/4</a:t>
            </a:r>
            <a:r>
              <a:rPr lang="ru-RU" sz="2000" dirty="0"/>
              <a:t>;  </a:t>
            </a:r>
            <a:r>
              <a:rPr lang="en-US" sz="2000" dirty="0"/>
              <a:t>P</a:t>
            </a:r>
            <a:r>
              <a:rPr lang="en-US" sz="2000" baseline="-25000" dirty="0"/>
              <a:t>3 </a:t>
            </a:r>
            <a:r>
              <a:rPr lang="en-US" sz="2000" dirty="0"/>
              <a:t>= 1/8</a:t>
            </a:r>
            <a:r>
              <a:rPr lang="ru-RU" sz="2000" dirty="0"/>
              <a:t>; </a:t>
            </a:r>
            <a:r>
              <a:rPr lang="en-US" sz="2000" dirty="0"/>
              <a:t>P</a:t>
            </a:r>
            <a:r>
              <a:rPr lang="en-US" sz="2000" baseline="-25000" dirty="0"/>
              <a:t>4 </a:t>
            </a:r>
            <a:r>
              <a:rPr lang="en-US" sz="2000" dirty="0"/>
              <a:t>=1/8</a:t>
            </a:r>
            <a:endParaRPr lang="ru-RU" sz="2000" b="1" dirty="0"/>
          </a:p>
          <a:p>
            <a:endParaRPr lang="ru-RU" sz="2000" dirty="0"/>
          </a:p>
          <a:p>
            <a:r>
              <a:rPr lang="ru-RU" sz="2000" dirty="0"/>
              <a:t>Тогда, количество информации, которое мы получим после реализации одного из событий можно рассчитать по формуле:</a:t>
            </a:r>
          </a:p>
          <a:p>
            <a:endParaRPr lang="ru-RU" sz="2000" b="1" dirty="0"/>
          </a:p>
          <a:p>
            <a:r>
              <a:rPr lang="en-US" sz="2000" b="1" dirty="0"/>
              <a:t>I= - (1/2•log</a:t>
            </a:r>
            <a:r>
              <a:rPr lang="en-US" sz="2000" b="1" baseline="-25000" dirty="0"/>
              <a:t>2</a:t>
            </a:r>
            <a:r>
              <a:rPr lang="en-US" sz="2000" b="1" dirty="0"/>
              <a:t>1/2 + 1/4•log</a:t>
            </a:r>
            <a:r>
              <a:rPr lang="en-US" sz="2000" b="1" baseline="-25000" dirty="0"/>
              <a:t>2</a:t>
            </a:r>
            <a:r>
              <a:rPr lang="en-US" sz="2000" b="1" dirty="0"/>
              <a:t>1/4 + 1/8•log</a:t>
            </a:r>
            <a:r>
              <a:rPr lang="en-US" sz="2000" b="1" baseline="-25000" dirty="0"/>
              <a:t>2</a:t>
            </a:r>
            <a:r>
              <a:rPr lang="en-US" sz="2000" b="1" dirty="0"/>
              <a:t>1/8 + 1/8•log</a:t>
            </a:r>
            <a:r>
              <a:rPr lang="en-US" sz="2000" b="1" baseline="-25000" dirty="0"/>
              <a:t>2</a:t>
            </a:r>
            <a:r>
              <a:rPr lang="en-US" sz="2000" b="1" dirty="0"/>
              <a:t>1/8) = (1/2 + 2/4  + 3/8 + 3/8) </a:t>
            </a:r>
            <a:r>
              <a:rPr lang="ru-RU" sz="2000" b="1" dirty="0"/>
              <a:t>битов</a:t>
            </a:r>
            <a:r>
              <a:rPr lang="en-US" sz="2000" b="1" dirty="0"/>
              <a:t> =14/8 </a:t>
            </a:r>
            <a:r>
              <a:rPr lang="ru-RU" sz="2000" b="1" dirty="0"/>
              <a:t>битов </a:t>
            </a:r>
            <a:r>
              <a:rPr lang="en-US" sz="2000" b="1" dirty="0">
                <a:sym typeface="Symbol" pitchFamily="18" charset="2"/>
              </a:rPr>
              <a:t></a:t>
            </a:r>
            <a:r>
              <a:rPr lang="en-US" sz="2000" b="1" dirty="0"/>
              <a:t>1,75 </a:t>
            </a:r>
            <a:r>
              <a:rPr lang="ru-RU" sz="2000" b="1" dirty="0"/>
              <a:t>бита</a:t>
            </a:r>
            <a:r>
              <a:rPr lang="en-US" sz="2000" b="1" dirty="0"/>
              <a:t>.</a:t>
            </a:r>
            <a:endParaRPr lang="ru-RU" sz="2000" b="1" dirty="0"/>
          </a:p>
          <a:p>
            <a:endParaRPr lang="ru-RU" sz="2000" b="1" dirty="0"/>
          </a:p>
          <a:p>
            <a:r>
              <a:rPr lang="ru-RU" sz="2000" b="1" i="1" dirty="0">
                <a:solidFill>
                  <a:srgbClr val="FF0000"/>
                </a:solidFill>
              </a:rPr>
              <a:t>Этот подход к определению количества информации называется вероятностным</a:t>
            </a:r>
            <a:r>
              <a:rPr lang="ru-RU" sz="2000" dirty="0"/>
              <a:t>.</a:t>
            </a:r>
          </a:p>
          <a:p>
            <a:endParaRPr lang="ru-RU" sz="2000" b="1" dirty="0"/>
          </a:p>
          <a:p>
            <a:r>
              <a:rPr lang="ru-RU" sz="2000" i="1" dirty="0"/>
              <a:t>Сравните количество получаемой информации при бросании симметричной пирамидки и несимметричной.</a:t>
            </a:r>
            <a:endParaRPr lang="ru-RU" sz="20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836613"/>
            <a:ext cx="8135937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Пример</a:t>
            </a:r>
            <a:r>
              <a:rPr lang="en-US" sz="2800" b="1" dirty="0" smtClean="0">
                <a:solidFill>
                  <a:srgbClr val="0000FF"/>
                </a:solidFill>
              </a:rPr>
              <a:t> 1</a:t>
            </a:r>
            <a:r>
              <a:rPr lang="ru-RU" sz="2800" b="1" dirty="0" smtClean="0">
                <a:solidFill>
                  <a:srgbClr val="0000FF"/>
                </a:solidFill>
              </a:rPr>
              <a:t>:</a:t>
            </a:r>
            <a:endParaRPr lang="ru-RU" sz="2800" b="1" dirty="0">
              <a:solidFill>
                <a:srgbClr val="0000FF"/>
              </a:solidFill>
            </a:endParaRPr>
          </a:p>
          <a:p>
            <a:r>
              <a:rPr lang="ru-RU" sz="2000" b="1" i="1" dirty="0" smtClean="0"/>
              <a:t>Пример:</a:t>
            </a:r>
            <a:endParaRPr lang="ru-RU" sz="2000" dirty="0" smtClean="0"/>
          </a:p>
          <a:p>
            <a:r>
              <a:rPr lang="ru-RU" sz="2000" dirty="0" smtClean="0"/>
              <a:t>В коробке имеется 50 шаров. Из них 40 белых и 10 чёрных. Очевидно, вероятность того, что при вытаскивании «не глядя» попадётся белый шар больше, чем вероятность попадания чёрного. Определим количество информации в сообщении о вытаскивании белого шара и чёрного шара.</a:t>
            </a:r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Обозначим </a:t>
            </a:r>
            <a:r>
              <a:rPr lang="ru-RU" sz="2000" dirty="0" err="1" smtClean="0"/>
              <a:t>Р</a:t>
            </a:r>
            <a:r>
              <a:rPr lang="ru-RU" sz="2000" baseline="-25000" dirty="0" err="1" smtClean="0"/>
              <a:t>ч</a:t>
            </a:r>
            <a:r>
              <a:rPr lang="ru-RU" sz="2000" dirty="0" smtClean="0"/>
              <a:t> – вероятность вытаскивания чёрного шара, </a:t>
            </a:r>
            <a:r>
              <a:rPr lang="ru-RU" sz="2000" dirty="0" err="1" smtClean="0"/>
              <a:t>Р</a:t>
            </a:r>
            <a:r>
              <a:rPr lang="ru-RU" sz="2000" baseline="-25000" dirty="0" err="1" smtClean="0"/>
              <a:t>б</a:t>
            </a:r>
            <a:r>
              <a:rPr lang="ru-RU" sz="2000" dirty="0" smtClean="0"/>
              <a:t> – вероятность вытаскивания белого шара. Тогда:</a:t>
            </a:r>
          </a:p>
          <a:p>
            <a:r>
              <a:rPr lang="ru-RU" sz="2000" dirty="0" smtClean="0"/>
              <a:t>Р</a:t>
            </a:r>
            <a:r>
              <a:rPr lang="ru-RU" sz="2000" baseline="-25000" dirty="0" smtClean="0"/>
              <a:t>ч</a:t>
            </a:r>
            <a:r>
              <a:rPr lang="ru-RU" sz="2000" dirty="0" smtClean="0"/>
              <a:t>=10/50=0,2 ;   Р</a:t>
            </a:r>
            <a:r>
              <a:rPr lang="ru-RU" sz="2000" baseline="-25000" dirty="0" smtClean="0"/>
              <a:t>б</a:t>
            </a:r>
            <a:r>
              <a:rPr lang="ru-RU" sz="2000" dirty="0" smtClean="0"/>
              <a:t>=40/50=0,8</a:t>
            </a:r>
          </a:p>
          <a:p>
            <a:r>
              <a:rPr lang="ru-RU" sz="2000" dirty="0" smtClean="0"/>
              <a:t>Отсюда видно, что вероятность вытаскивания белого шара в 4 раза больше, чем чёрного.</a:t>
            </a:r>
            <a:endParaRPr lang="en-US" sz="2000" dirty="0" smtClean="0"/>
          </a:p>
          <a:p>
            <a:r>
              <a:rPr lang="en-US" sz="2000" b="1" dirty="0" err="1" smtClean="0"/>
              <a:t>i</a:t>
            </a:r>
            <a:r>
              <a:rPr lang="ru-RU" sz="2000" b="1" baseline="-25000" dirty="0" smtClean="0"/>
              <a:t>б</a:t>
            </a:r>
            <a:r>
              <a:rPr lang="en-US" sz="2000" b="1" dirty="0" smtClean="0"/>
              <a:t>=</a:t>
            </a:r>
            <a:r>
              <a:rPr lang="en-US" sz="2000" dirty="0" smtClean="0"/>
              <a:t>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(1/0,8)=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(1,25)=0,321928;</a:t>
            </a:r>
            <a:endParaRPr lang="ru-RU" sz="2000" dirty="0" smtClean="0"/>
          </a:p>
          <a:p>
            <a:r>
              <a:rPr lang="en-US" sz="2000" b="1" dirty="0" err="1" smtClean="0"/>
              <a:t>i</a:t>
            </a:r>
            <a:r>
              <a:rPr lang="ru-RU" sz="2000" b="1" baseline="-25000" dirty="0" smtClean="0"/>
              <a:t>ч</a:t>
            </a:r>
            <a:r>
              <a:rPr lang="en-US" sz="2000" b="1" dirty="0" smtClean="0"/>
              <a:t>=</a:t>
            </a:r>
            <a:r>
              <a:rPr lang="en-US" sz="2000" dirty="0" smtClean="0"/>
              <a:t>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(1/0,2)=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(5)=2,321928. </a:t>
            </a:r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539750" y="395288"/>
            <a:ext cx="8208963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Задачи  классной работы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1. В корзине лежат 8 мячей разного цвета (красный, синий, желтый, зеленый, оранжевый, фиолетовый, белый, коричневый). Какое количество информации несет в себе сообщение о том, что из корзины будет вынут мяч красного цвета?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2.В корзине лежат 8 черных шаров и 24 белых. Сколько информации несет сообщение о том, что достали черный шар?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3. В корзине  лежат 32 клубка шерсти. Среди них – 4 красных. Сколько информации несет сообщение о том, что достали клубок красной шерсти?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  <a:r>
              <a:rPr lang="ru-RU" b="1" dirty="0" smtClean="0"/>
              <a:t>4.В </a:t>
            </a:r>
            <a:r>
              <a:rPr lang="ru-RU" b="1" dirty="0"/>
              <a:t>коробке лежат 64 цветных карандаша. Сообщение о том, что достали белый карандаш, несет 4 бита информации. Сколько белых карандашей было в коробке?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  <a:r>
              <a:rPr lang="ru-RU" b="1" dirty="0" smtClean="0"/>
              <a:t>5.В </a:t>
            </a:r>
            <a:r>
              <a:rPr lang="ru-RU" b="1" dirty="0"/>
              <a:t>корзине лежат белые и черные шары. Среди них 18 черных шаров. Сообщение о том, что из корзины достали белый шар, несет 2 бита информации. Сколько всего в корзине шаров.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258888" y="1052513"/>
            <a:ext cx="6985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Ответы:</a:t>
            </a:r>
          </a:p>
          <a:p>
            <a:r>
              <a:rPr lang="ru-RU"/>
              <a:t>1) 3 бита</a:t>
            </a:r>
          </a:p>
          <a:p>
            <a:r>
              <a:rPr lang="ru-RU"/>
              <a:t>2) 2 бита</a:t>
            </a:r>
          </a:p>
          <a:p>
            <a:r>
              <a:rPr lang="ru-RU"/>
              <a:t>3) 3 бита</a:t>
            </a:r>
          </a:p>
          <a:p>
            <a:r>
              <a:rPr lang="ru-RU"/>
              <a:t>4) 4 карандаша</a:t>
            </a:r>
          </a:p>
          <a:p>
            <a:r>
              <a:rPr lang="ru-RU"/>
              <a:t>5)24 шара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734481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Домашнее задание</a:t>
            </a:r>
          </a:p>
          <a:p>
            <a:pPr marL="3240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ящике лежат чёрные и белые перчатки. Среди них 2 пары чёрных. Сообщение о том, что из ящика достали пару чёрных перчаток, несёт 4 бита информации. Сколько всего пар перчаток было в ящике?</a:t>
            </a:r>
          </a:p>
          <a:p>
            <a:pPr marL="3240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классе 30 человек. За контрольную по математике получено 6 пятёрок, 15 четвёрок, 8 троек и 1 двойка. Какое количество информации в сообщении о том, что Иванов получил четвёрку?</a:t>
            </a:r>
          </a:p>
          <a:p>
            <a:pPr marL="3240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Известно, что в ящике лежат 20 шаров. Из них 10 чёрных, 5 белых, 4 жёлтых и 1 красный. Какое количество информации несут сообщения о том, что из ящика случайным образом достали чёрный шар, белый шар, жёлтый шар, красный шар?</a:t>
            </a:r>
          </a:p>
          <a:p>
            <a:pPr marL="3240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течение четверти ученик получил 100 оценок. Сообщение о том, что он получил четвёрку, несёт 2 бита информации. Сколько четвёрок ученик получил за четверть? 	 </a:t>
            </a:r>
          </a:p>
          <a:p>
            <a:pPr marL="3240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ремонта школы использовали белую, синюю и коричневую краски. Израсходовали одинаковое количество банок белой и синей краски. Сообщение о том, что закончилась банка белой краски, несет 2 бита информации. Синей краски израсходовали 8 банок. Сколько банок коричневой краски израсходовали на ремонт школы? 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631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40</cp:revision>
  <dcterms:created xsi:type="dcterms:W3CDTF">2014-06-24T15:51:35Z</dcterms:created>
  <dcterms:modified xsi:type="dcterms:W3CDTF">2016-09-23T16:37:19Z</dcterms:modified>
</cp:coreProperties>
</file>